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  <p:sldMasterId id="2147483678" r:id="rId4"/>
    <p:sldMasterId id="2147483693" r:id="rId5"/>
    <p:sldMasterId id="2147483708" r:id="rId6"/>
    <p:sldMasterId id="2147483723" r:id="rId7"/>
    <p:sldMasterId id="2147483738" r:id="rId8"/>
  </p:sldMasterIdLst>
  <p:notesMasterIdLst>
    <p:notesMasterId r:id="rId12"/>
  </p:notesMasterIdLst>
  <p:handoutMasterIdLst>
    <p:handoutMasterId r:id="rId26"/>
  </p:handoutMasterIdLst>
  <p:sldIdLst>
    <p:sldId id="256" r:id="rId9"/>
    <p:sldId id="308" r:id="rId10"/>
    <p:sldId id="303" r:id="rId11"/>
    <p:sldId id="335" r:id="rId13"/>
    <p:sldId id="334" r:id="rId14"/>
    <p:sldId id="333" r:id="rId15"/>
    <p:sldId id="338" r:id="rId16"/>
    <p:sldId id="339" r:id="rId17"/>
    <p:sldId id="340" r:id="rId18"/>
    <p:sldId id="341" r:id="rId19"/>
    <p:sldId id="342" r:id="rId20"/>
    <p:sldId id="343" r:id="rId21"/>
    <p:sldId id="298" r:id="rId22"/>
    <p:sldId id="345" r:id="rId23"/>
    <p:sldId id="325" r:id="rId24"/>
    <p:sldId id="265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0" autoAdjust="0"/>
    <p:restoredTop sz="94679" autoAdjust="0"/>
  </p:normalViewPr>
  <p:slideViewPr>
    <p:cSldViewPr>
      <p:cViewPr varScale="1">
        <p:scale>
          <a:sx n="108" d="100"/>
          <a:sy n="108" d="100"/>
        </p:scale>
        <p:origin x="-1770" y="-84"/>
      </p:cViewPr>
      <p:guideLst>
        <p:guide orient="horz" pos="215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737E7-78B2-437F-BC95-513EEA9D6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47E10-E88C-4532-8816-15F1E79EF2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1F8ED-5E64-4D2D-93BC-4C1D01CCC5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说明研究的意义所在。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277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/>
              <a:t>产品特色 </a:t>
            </a:r>
            <a:r>
              <a:rPr lang="en-US" altLang="zh-CN"/>
              <a:t>--&gt; </a:t>
            </a:r>
            <a:r>
              <a:rPr lang="zh-CN" altLang="en-US"/>
              <a:t>描述 </a:t>
            </a:r>
            <a:r>
              <a:rPr lang="en-US" altLang="zh-CN"/>
              <a:t>--&gt; </a:t>
            </a:r>
            <a:r>
              <a:rPr lang="zh-CN" altLang="en-US"/>
              <a:t>吸引用户</a:t>
            </a:r>
            <a:endParaRPr lang="zh-CN" altLang="en-US"/>
          </a:p>
          <a:p>
            <a:pPr lvl="0"/>
            <a:r>
              <a:rPr lang="zh-CN" altLang="en-US"/>
              <a:t>描述不一致，最终造成吸引的目标群体错误。</a:t>
            </a:r>
            <a:endParaRPr lang="zh-CN" altLang="en-US"/>
          </a:p>
          <a:p>
            <a:pPr lvl="0"/>
            <a:r>
              <a:rPr lang="zh-CN" altLang="zh-CN"/>
              <a:t>收敛：（其论证也可以作为一个研究点）</a:t>
            </a:r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481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developer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</a:t>
            </a:r>
            <a:r>
              <a:rPr lang="zh-CN" altLang="en-US" u="sng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下载量最多的</a:t>
            </a:r>
            <a:r>
              <a:rPr lang="en-US" altLang="zh-CN" u="sng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,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作为一个实力基准。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)  (not like this )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strength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topic )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= P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topic)  *  app_download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686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【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集合】更多的是刻画和环境相关的一些内容。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89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竞争会体现在功能上，结果也会体现在流行度的分布结构上。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（按照相似即为竞争激烈，标准差越小，说明在这个功能上竞争越激烈）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双寡头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这里并未对竞争激烈程度下定义，因为不知道竞争激烈体现在下载量上是什么样子。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89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竞争会体现在功能上，结果也会体现在流行度的分布结构上。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（按照相似即为竞争激烈，标准差越小，说明在这个功能上竞争越激烈）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双寡头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这里并未对竞争激烈程度下定义，因为不知道竞争激烈体现在下载量上是什么样子。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5" Type="http://schemas.openxmlformats.org/officeDocument/2006/relationships/theme" Target="../theme/theme6.xml"/><Relationship Id="rId14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5" Type="http://schemas.openxmlformats.org/officeDocument/2006/relationships/theme" Target="../theme/theme7.xml"/><Relationship Id="rId14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60.xml"/><Relationship Id="rId7" Type="http://schemas.openxmlformats.org/officeDocument/2006/relationships/image" Target="../media/image18.emf"/><Relationship Id="rId6" Type="http://schemas.openxmlformats.org/officeDocument/2006/relationships/image" Target="../media/image1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6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15.wmf"/><Relationship Id="rId10" Type="http://schemas.openxmlformats.org/officeDocument/2006/relationships/notesSlide" Target="../notesSlides/notesSlide5.xml"/><Relationship Id="rId1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60.xml"/><Relationship Id="rId4" Type="http://schemas.openxmlformats.org/officeDocument/2006/relationships/image" Target="../media/image20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9.wmf"/><Relationship Id="rId1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0.xml"/><Relationship Id="rId1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60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60.xml"/><Relationship Id="rId3" Type="http://schemas.openxmlformats.org/officeDocument/2006/relationships/image" Target="../media/image14.emf"/><Relationship Id="rId2" Type="http://schemas.openxmlformats.org/officeDocument/2006/relationships/image" Target="../media/image13.wmf"/><Relationship Id="rId1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67544" y="1700808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0" dirty="0"/>
              <a:t>决策角度： 理解移动应用商店中市场需求</a:t>
            </a:r>
            <a:endParaRPr lang="en-US" altLang="zh-CN" b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内容占位符 2"/>
          <p:cNvSpPr>
            <a:spLocks noGrp="1"/>
          </p:cNvSpPr>
          <p:nvPr>
            <p:ph idx="1"/>
          </p:nvPr>
        </p:nvSpPr>
        <p:spPr>
          <a:xfrm>
            <a:off x="440055" y="1423035"/>
            <a:ext cx="7680325" cy="448945"/>
          </a:xfrm>
        </p:spPr>
        <p:txBody>
          <a:bodyPr wrap="square" lIns="91440" tIns="45720" rIns="91440" bIns="45720" anchor="t">
            <a:normAutofit lnSpcReduction="10000"/>
          </a:bodyPr>
          <a:p>
            <a:pPr marL="0" indent="0">
              <a:buNone/>
            </a:pPr>
            <a:r>
              <a:rPr lang="zh-CN" altLang="en-US" sz="16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黑体" panose="02010609060101010101" pitchFamily="49" charset="-122"/>
              </a:rPr>
              <a:t>环境部分考虑 </a:t>
            </a:r>
            <a:r>
              <a:rPr lang="en-US" altLang="zh-CN" sz="16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黑体" panose="02010609060101010101" pitchFamily="49" charset="-122"/>
              </a:rPr>
              <a:t>2</a:t>
            </a:r>
            <a:r>
              <a:rPr lang="zh-CN" altLang="en-US" sz="16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黑体" panose="02010609060101010101" pitchFamily="49" charset="-122"/>
              </a:rPr>
              <a:t>部分 内容：  </a:t>
            </a:r>
            <a:r>
              <a:rPr lang="zh-CN" altLang="en-US" sz="1600" kern="1200" baseline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黑体" panose="02010609060101010101" pitchFamily="49" charset="-122"/>
              </a:rPr>
              <a:t>用户需求反映， 竞争情况</a:t>
            </a: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4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843" name="文本框 5"/>
          <p:cNvSpPr txBox="1"/>
          <p:nvPr/>
        </p:nvSpPr>
        <p:spPr>
          <a:xfrm>
            <a:off x="611823" y="4784090"/>
            <a:ext cx="3255962" cy="21701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符号说明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A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表示我们研究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的总集合（比如说，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shopping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类 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）。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popularity(topic)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 表示在整个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市场环境中，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的流行度。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PV(product volume)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表示在整个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市场环境中，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下的加权产品量。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600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5844" name="对象 4"/>
          <p:cNvGraphicFramePr>
            <a:graphicFrameLocks noChangeAspect="1"/>
          </p:cNvGraphicFramePr>
          <p:nvPr/>
        </p:nvGraphicFramePr>
        <p:xfrm>
          <a:off x="796290" y="1957070"/>
          <a:ext cx="588010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3834765" imgH="203200" progId="Equation.KSEE3">
                  <p:embed/>
                </p:oleObj>
              </mc:Choice>
              <mc:Fallback>
                <p:oleObj name="" r:id="rId1" imgW="3834765" imgH="2032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6290" y="1957070"/>
                        <a:ext cx="5880100" cy="312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5" name="对象 10"/>
          <p:cNvGraphicFramePr>
            <a:graphicFrameLocks noChangeAspect="1"/>
          </p:cNvGraphicFramePr>
          <p:nvPr/>
        </p:nvGraphicFramePr>
        <p:xfrm>
          <a:off x="4474210" y="5014278"/>
          <a:ext cx="38195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2540000" imgH="355600" progId="Equation.KSEE3">
                  <p:embed/>
                </p:oleObj>
              </mc:Choice>
              <mc:Fallback>
                <p:oleObj name="" r:id="rId3" imgW="2540000" imgH="355600" progId="Equation.KSEE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74210" y="5014278"/>
                        <a:ext cx="3819525" cy="536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6" name="对象 7"/>
          <p:cNvGraphicFramePr>
            <a:graphicFrameLocks noChangeAspect="1"/>
          </p:cNvGraphicFramePr>
          <p:nvPr/>
        </p:nvGraphicFramePr>
        <p:xfrm>
          <a:off x="4474210" y="5854065"/>
          <a:ext cx="268763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5" imgW="1879600" imgH="355600" progId="Equation.KSEE3">
                  <p:embed/>
                </p:oleObj>
              </mc:Choice>
              <mc:Fallback>
                <p:oleObj name="" r:id="rId5" imgW="1879600" imgH="355600" progId="Equation.KSEE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74210" y="5854065"/>
                        <a:ext cx="2687638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847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610" y="2574290"/>
            <a:ext cx="5602288" cy="212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7890" name="对象 -2147482618"/>
          <p:cNvGraphicFramePr>
            <a:graphicFrameLocks noChangeAspect="1"/>
          </p:cNvGraphicFramePr>
          <p:nvPr/>
        </p:nvGraphicFramePr>
        <p:xfrm>
          <a:off x="687388" y="2636838"/>
          <a:ext cx="2581275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1816100" imgH="419100" progId="Equation.KSEE3">
                  <p:embed/>
                </p:oleObj>
              </mc:Choice>
              <mc:Fallback>
                <p:oleObj name="" r:id="rId1" imgW="1816100" imgH="4191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7388" y="2636838"/>
                        <a:ext cx="2581275" cy="595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1" name="文本框 2"/>
          <p:cNvSpPr txBox="1"/>
          <p:nvPr/>
        </p:nvSpPr>
        <p:spPr>
          <a:xfrm>
            <a:off x="6029325" y="2227263"/>
            <a:ext cx="3005138" cy="10048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说明：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200" b="1">
                <a:latin typeface="Arial" panose="020B0604020202020204" pitchFamily="34" charset="0"/>
                <a:ea typeface="宋体" panose="02010600030101010101" pitchFamily="2" charset="-122"/>
              </a:rPr>
              <a:t>σ </a:t>
            </a:r>
            <a:r>
              <a:rPr lang="en-US" altLang="zh-CN" sz="1200" b="1">
                <a:latin typeface="Arial" panose="020B0604020202020204" pitchFamily="34" charset="0"/>
                <a:ea typeface="宋体" panose="02010600030101010101" pitchFamily="2" charset="-122"/>
              </a:rPr>
              <a:t>(topic) 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表示在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下，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流行度离散程度，反映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受欢迎分布的结构。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200" b="1">
                <a:latin typeface="Arial" panose="020B0604020202020204" pitchFamily="34" charset="0"/>
                <a:ea typeface="宋体" panose="02010600030101010101" pitchFamily="2" charset="-122"/>
              </a:rPr>
              <a:t>μ</a:t>
            </a:r>
            <a:r>
              <a:rPr lang="en-US" altLang="zh-CN" sz="1200" b="1">
                <a:latin typeface="Arial" panose="020B0604020202020204" pitchFamily="34" charset="0"/>
                <a:ea typeface="宋体" panose="02010600030101010101" pitchFamily="2" charset="-122"/>
              </a:rPr>
              <a:t>(topic) 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表示在此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下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的平均水平。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7892" name="对象 9"/>
          <p:cNvGraphicFramePr>
            <a:graphicFrameLocks noChangeAspect="1"/>
          </p:cNvGraphicFramePr>
          <p:nvPr/>
        </p:nvGraphicFramePr>
        <p:xfrm>
          <a:off x="561975" y="1619250"/>
          <a:ext cx="5197475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3683000" imgH="482600" progId="Equation.KSEE3">
                  <p:embed/>
                </p:oleObj>
              </mc:Choice>
              <mc:Fallback>
                <p:oleObj name="" r:id="rId3" imgW="3683000" imgH="482600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1975" y="1619250"/>
                        <a:ext cx="5197475" cy="6810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" y="2895600"/>
            <a:ext cx="8536940" cy="21539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68070" y="2150110"/>
            <a:ext cx="672592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含义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：拥有一定实力的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开发者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，在 一定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市场环境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下 ，开发的</a:t>
            </a:r>
            <a:r>
              <a:rPr lang="en-US" altLang="zh-CN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app 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取得了一定效果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研究路线</a:t>
            </a:r>
            <a:endParaRPr lang="zh-CN" altLang="en-US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2730" y="1559560"/>
            <a:ext cx="5839460" cy="4395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实证研究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结果</a:t>
            </a:r>
            <a:endParaRPr lang="zh-CN" alt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TextBox 19"/>
          <p:cNvSpPr>
            <a:spLocks noChangeArrowheads="1"/>
          </p:cNvSpPr>
          <p:nvPr/>
        </p:nvSpPr>
        <p:spPr bwMode="auto">
          <a:xfrm>
            <a:off x="116034" y="1225365"/>
            <a:ext cx="330383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1800" dirty="0"/>
              <a:t>F</a:t>
            </a:r>
            <a:r>
              <a:rPr lang="en-US" altLang="zh-CN" sz="1800" dirty="0" smtClean="0"/>
              <a:t>ormalize </a:t>
            </a:r>
            <a:r>
              <a:rPr lang="en-US" altLang="zh-CN" sz="1800" dirty="0"/>
              <a:t>a C-SPARQL </a:t>
            </a:r>
            <a:r>
              <a:rPr lang="en-US" altLang="zh-CN" sz="1800" dirty="0" smtClean="0"/>
              <a:t>query </a:t>
            </a:r>
            <a:r>
              <a:rPr lang="en-US" altLang="zh-CN" sz="1800" dirty="0"/>
              <a:t>to ensure the soundness and </a:t>
            </a:r>
            <a:r>
              <a:rPr lang="en-US" altLang="zh-CN" sz="1800" dirty="0" smtClean="0"/>
              <a:t>completeness of </a:t>
            </a:r>
            <a:r>
              <a:rPr lang="en-US" altLang="zh-CN" sz="1800" dirty="0"/>
              <a:t>our reduction from </a:t>
            </a:r>
            <a:r>
              <a:rPr lang="en-US" altLang="zh-CN" sz="1800" dirty="0" smtClean="0"/>
              <a:t>C-SPARQL queries to SPARQL.</a:t>
            </a:r>
            <a:endParaRPr lang="en-US" altLang="zh-CN" sz="1800" dirty="0"/>
          </a:p>
        </p:txBody>
      </p:sp>
      <p:sp>
        <p:nvSpPr>
          <p:cNvPr id="6" name="TextBox 19"/>
          <p:cNvSpPr>
            <a:spLocks noChangeArrowheads="1"/>
          </p:cNvSpPr>
          <p:nvPr/>
        </p:nvSpPr>
        <p:spPr bwMode="auto">
          <a:xfrm>
            <a:off x="2195736" y="4915034"/>
            <a:ext cx="275376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/>
              <a:t>D</a:t>
            </a:r>
            <a:r>
              <a:rPr lang="en-US" altLang="zh-CN" sz="1800" dirty="0" smtClean="0"/>
              <a:t>evelop </a:t>
            </a:r>
            <a:r>
              <a:rPr lang="en-US" altLang="zh-CN" sz="1800" dirty="0"/>
              <a:t>an adaptive </a:t>
            </a:r>
            <a:r>
              <a:rPr lang="en-US" altLang="zh-CN" sz="1800" dirty="0" smtClean="0"/>
              <a:t>framework for </a:t>
            </a:r>
            <a:r>
              <a:rPr lang="en-US" altLang="zh-CN" sz="1800" dirty="0"/>
              <a:t>processing RDF </a:t>
            </a:r>
            <a:r>
              <a:rPr lang="en-US" altLang="zh-CN" sz="1800" dirty="0" smtClean="0"/>
              <a:t>stream, and support distributed SPARQL query engines to process </a:t>
            </a:r>
            <a:r>
              <a:rPr lang="en-US" altLang="zh-CN" sz="1800" dirty="0"/>
              <a:t>large-scale RDF </a:t>
            </a:r>
            <a:r>
              <a:rPr lang="en-US" altLang="zh-CN" sz="1800" dirty="0" smtClean="0"/>
              <a:t>streams.</a:t>
            </a:r>
            <a:endParaRPr lang="en-US" altLang="zh-CN" sz="1800" dirty="0" smtClean="0"/>
          </a:p>
        </p:txBody>
      </p:sp>
      <p:grpSp>
        <p:nvGrpSpPr>
          <p:cNvPr id="7" name="Group 13"/>
          <p:cNvGrpSpPr/>
          <p:nvPr/>
        </p:nvGrpSpPr>
        <p:grpSpPr bwMode="auto">
          <a:xfrm>
            <a:off x="666999" y="2394545"/>
            <a:ext cx="8369597" cy="3869069"/>
            <a:chOff x="233" y="3297"/>
            <a:chExt cx="13181" cy="6095"/>
          </a:xfrm>
        </p:grpSpPr>
        <p:cxnSp>
          <p:nvCxnSpPr>
            <p:cNvPr id="8" name="AutoShape 17"/>
            <p:cNvCxnSpPr>
              <a:cxnSpLocks noChangeShapeType="1"/>
              <a:stCxn id="9" idx="6"/>
              <a:endCxn id="11" idx="2"/>
            </p:cNvCxnSpPr>
            <p:nvPr/>
          </p:nvCxnSpPr>
          <p:spPr bwMode="auto">
            <a:xfrm rot="5400000" flipH="1" flipV="1">
              <a:off x="5788" y="275"/>
              <a:ext cx="890" cy="9488"/>
            </a:xfrm>
            <a:prstGeom prst="curvedConnector5">
              <a:avLst>
                <a:gd name="adj1" fmla="val -66403"/>
                <a:gd name="adj2" fmla="val 50093"/>
                <a:gd name="adj3" fmla="val 164495"/>
              </a:avLst>
            </a:prstGeom>
            <a:noFill/>
            <a:ln w="38100">
              <a:solidFill>
                <a:srgbClr val="4A7DBA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9" name="椭圆 4"/>
            <p:cNvSpPr>
              <a:spLocks noChangeArrowheads="1"/>
            </p:cNvSpPr>
            <p:nvPr/>
          </p:nvSpPr>
          <p:spPr bwMode="auto">
            <a:xfrm>
              <a:off x="233" y="4204"/>
              <a:ext cx="1472" cy="1475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i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</a:t>
              </a:r>
              <a:endParaRPr lang="zh-CN" altLang="en-US" sz="36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椭圆 5"/>
            <p:cNvSpPr>
              <a:spLocks noChangeArrowheads="1"/>
            </p:cNvSpPr>
            <p:nvPr/>
          </p:nvSpPr>
          <p:spPr bwMode="auto">
            <a:xfrm>
              <a:off x="4768" y="3919"/>
              <a:ext cx="2042" cy="2042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i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B</a:t>
              </a:r>
              <a:endParaRPr lang="zh-CN" altLang="en-US" sz="36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椭圆 6"/>
            <p:cNvSpPr>
              <a:spLocks noChangeArrowheads="1"/>
            </p:cNvSpPr>
            <p:nvPr/>
          </p:nvSpPr>
          <p:spPr bwMode="auto">
            <a:xfrm>
              <a:off x="10778" y="4374"/>
              <a:ext cx="1363" cy="1360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zh-CN" sz="12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椭圆 7"/>
            <p:cNvSpPr>
              <a:spLocks noChangeArrowheads="1"/>
            </p:cNvSpPr>
            <p:nvPr/>
          </p:nvSpPr>
          <p:spPr bwMode="auto">
            <a:xfrm>
              <a:off x="3748" y="3297"/>
              <a:ext cx="1360" cy="1359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zh-CN" sz="12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直接连接符 8"/>
            <p:cNvSpPr>
              <a:spLocks noChangeShapeType="1"/>
            </p:cNvSpPr>
            <p:nvPr/>
          </p:nvSpPr>
          <p:spPr bwMode="auto">
            <a:xfrm flipH="1">
              <a:off x="1088" y="3757"/>
              <a:ext cx="1" cy="360"/>
            </a:xfrm>
            <a:prstGeom prst="line">
              <a:avLst/>
            </a:prstGeom>
            <a:noFill/>
            <a:ln w="9525">
              <a:solidFill>
                <a:srgbClr val="4A7DBA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椭圆 20"/>
            <p:cNvSpPr>
              <a:spLocks noChangeArrowheads="1"/>
            </p:cNvSpPr>
            <p:nvPr/>
          </p:nvSpPr>
          <p:spPr bwMode="auto">
            <a:xfrm>
              <a:off x="3408" y="4976"/>
              <a:ext cx="1360" cy="1362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zh-CN" sz="12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直接连接符 21"/>
            <p:cNvSpPr>
              <a:spLocks noChangeShapeType="1"/>
            </p:cNvSpPr>
            <p:nvPr/>
          </p:nvSpPr>
          <p:spPr bwMode="auto">
            <a:xfrm>
              <a:off x="5770" y="6037"/>
              <a:ext cx="1" cy="1080"/>
            </a:xfrm>
            <a:prstGeom prst="line">
              <a:avLst/>
            </a:prstGeom>
            <a:noFill/>
            <a:ln w="9525">
              <a:solidFill>
                <a:srgbClr val="4A7DBA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椭圆 28"/>
            <p:cNvSpPr>
              <a:spLocks noChangeArrowheads="1"/>
            </p:cNvSpPr>
            <p:nvPr/>
          </p:nvSpPr>
          <p:spPr bwMode="auto">
            <a:xfrm>
              <a:off x="8398" y="3986"/>
              <a:ext cx="1906" cy="1908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i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</a:t>
              </a:r>
              <a:endParaRPr lang="zh-CN" altLang="en-US" sz="36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直接连接符 29"/>
            <p:cNvSpPr>
              <a:spLocks noChangeShapeType="1"/>
            </p:cNvSpPr>
            <p:nvPr/>
          </p:nvSpPr>
          <p:spPr bwMode="auto">
            <a:xfrm flipH="1">
              <a:off x="9347" y="5894"/>
              <a:ext cx="1" cy="801"/>
            </a:xfrm>
            <a:prstGeom prst="line">
              <a:avLst/>
            </a:prstGeom>
            <a:noFill/>
            <a:ln w="9525">
              <a:solidFill>
                <a:srgbClr val="4A7DBA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TextBox 19"/>
            <p:cNvSpPr>
              <a:spLocks noChangeArrowheads="1"/>
            </p:cNvSpPr>
            <p:nvPr/>
          </p:nvSpPr>
          <p:spPr bwMode="auto">
            <a:xfrm>
              <a:off x="7517" y="6628"/>
              <a:ext cx="5897" cy="2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dirty="0" smtClean="0"/>
                <a:t>Implement the framework and we can evaluate the different SPARQL query engines in processing RDF streams  in a unified platform. We also exploit the </a:t>
              </a:r>
              <a:r>
                <a:rPr lang="en-US" altLang="zh-CN" sz="1800" dirty="0" err="1" smtClean="0"/>
                <a:t>YABench</a:t>
              </a:r>
              <a:r>
                <a:rPr lang="en-US" altLang="zh-CN" sz="1800" dirty="0" smtClean="0"/>
                <a:t> to evaluate the results. </a:t>
              </a:r>
              <a:endParaRPr lang="en-US" altLang="zh-CN" sz="1800" dirty="0"/>
            </a:p>
          </p:txBody>
        </p:sp>
      </p:grp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971600" y="1505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结论</a:t>
            </a:r>
            <a:endParaRPr lang="zh-CN" alt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62350" y="2829560"/>
            <a:ext cx="201930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</a:t>
            </a:r>
            <a:endParaRPr lang="zh-CN" altLang="en-US" sz="7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介绍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2709755" y="212889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模型</a:t>
            </a:r>
            <a:endParaRPr lang="zh-CN" altLang="en-US" sz="2800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2886075" y="3168018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研究路线</a:t>
            </a:r>
            <a:endParaRPr lang="zh-CN" alt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308828" y="22340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445943" y="3273136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5400000">
            <a:off x="-3127665" y="3343275"/>
            <a:ext cx="6246420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709755" y="421571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实证研究 </a:t>
            </a:r>
            <a:r>
              <a:rPr lang="en-US" altLang="zh-CN" sz="2800" b="1" dirty="0"/>
              <a:t>&amp; </a:t>
            </a:r>
            <a:r>
              <a:rPr lang="zh-CN" altLang="en-US" sz="2800" b="1" dirty="0"/>
              <a:t>结果</a:t>
            </a:r>
            <a:endParaRPr lang="zh-CN" altLang="en-US" sz="2800" b="1" dirty="0"/>
          </a:p>
        </p:txBody>
      </p:sp>
      <p:sp>
        <p:nvSpPr>
          <p:cNvPr id="17" name="Oval 8"/>
          <p:cNvSpPr/>
          <p:nvPr/>
        </p:nvSpPr>
        <p:spPr>
          <a:xfrm>
            <a:off x="2290061" y="431226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915" y="5124078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结论</a:t>
            </a:r>
            <a:endParaRPr lang="zh-CN" alt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215" y="1311910"/>
            <a:ext cx="633730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【</a:t>
            </a:r>
            <a:r>
              <a:rPr lang="zh-CN" altLang="en-US" b="1" dirty="0"/>
              <a:t>流行的移动应用</a:t>
            </a:r>
            <a:r>
              <a:rPr lang="zh-CN" altLang="en-US" dirty="0"/>
              <a:t>】</a:t>
            </a:r>
            <a:r>
              <a:rPr lang="en-US" altLang="zh-CN" dirty="0"/>
              <a:t>200</a:t>
            </a:r>
            <a:r>
              <a:rPr lang="zh-CN" altLang="en-US" dirty="0"/>
              <a:t>万 </a:t>
            </a:r>
            <a:r>
              <a:rPr lang="en-US" altLang="zh-CN" dirty="0"/>
              <a:t>app +  </a:t>
            </a:r>
            <a:r>
              <a:rPr lang="zh-CN" altLang="en-US" dirty="0"/>
              <a:t>数十亿的下载量</a:t>
            </a:r>
            <a:endParaRPr lang="zh-CN" altLang="en-US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【</a:t>
            </a:r>
            <a:r>
              <a:rPr lang="en-US" altLang="zh-CN" b="1" dirty="0" smtClean="0"/>
              <a:t>App</a:t>
            </a:r>
            <a:r>
              <a:rPr lang="zh-CN" altLang="en-US" b="1" dirty="0" smtClean="0"/>
              <a:t>生态系统</a:t>
            </a:r>
            <a:r>
              <a:rPr lang="zh-CN" altLang="en-US" dirty="0" smtClean="0"/>
              <a:t>】</a:t>
            </a:r>
            <a:r>
              <a:rPr lang="en-US" altLang="zh-CN" dirty="0" smtClean="0"/>
              <a:t>Google Play  , Apple App Store</a:t>
            </a:r>
            <a:r>
              <a:rPr lang="zh-CN" altLang="en-US" dirty="0" smtClean="0"/>
              <a:t>等</a:t>
            </a: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【</a:t>
            </a:r>
            <a:r>
              <a:rPr lang="zh-CN" altLang="en-US" b="1" dirty="0" smtClean="0"/>
              <a:t>角色</a:t>
            </a:r>
            <a:r>
              <a:rPr lang="zh-CN" altLang="en-US" dirty="0" smtClean="0"/>
              <a:t>】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的提供者 ， 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的用户</a:t>
            </a:r>
            <a:endParaRPr lang="zh-CN" altLang="en-US" dirty="0" smtClean="0"/>
          </a:p>
        </p:txBody>
      </p:sp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9900" y="1217930"/>
            <a:ext cx="2199640" cy="1023620"/>
          </a:xfrm>
          <a:prstGeom prst="rect">
            <a:avLst/>
          </a:prstGeom>
        </p:spPr>
      </p:pic>
      <p:pic>
        <p:nvPicPr>
          <p:cNvPr id="6" name="图片 5" descr="timg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185" y="2046605"/>
            <a:ext cx="1843405" cy="13677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40815" y="4557395"/>
            <a:ext cx="5912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app</a:t>
            </a:r>
            <a:r>
              <a:rPr lang="zh-CN" altLang="en-US" sz="2000"/>
              <a:t>相关信息  </a:t>
            </a:r>
            <a:r>
              <a:rPr lang="en-US" altLang="zh-CN" sz="2000"/>
              <a:t>----&gt;  </a:t>
            </a:r>
            <a:r>
              <a:rPr lang="zh-CN" altLang="en-US" sz="2000"/>
              <a:t>挖掘、理解市场需求？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 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90830" y="1301115"/>
            <a:ext cx="63373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 smtClean="0"/>
              <a:t>相关研究（按数据分类）</a:t>
            </a: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/>
              <a:t>应用安装包</a:t>
            </a:r>
            <a:r>
              <a:rPr lang="zh-CN" altLang="en-US" dirty="0" smtClean="0"/>
              <a:t>  </a:t>
            </a:r>
            <a:r>
              <a:rPr lang="en-US" altLang="zh-CN" dirty="0" smtClean="0"/>
              <a:t>-&gt;  </a:t>
            </a:r>
            <a:r>
              <a:rPr lang="zh-CN" altLang="en-US" dirty="0" smtClean="0"/>
              <a:t>静态分析、恶意检测等研究</a:t>
            </a: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/>
              <a:t>用户评论</a:t>
            </a:r>
            <a:r>
              <a:rPr lang="zh-CN" altLang="en-US" dirty="0" smtClean="0"/>
              <a:t> </a:t>
            </a:r>
            <a:r>
              <a:rPr lang="en-US" altLang="zh-CN" dirty="0" smtClean="0"/>
              <a:t>-&gt; </a:t>
            </a:r>
            <a:r>
              <a:rPr lang="zh-CN" altLang="en-US" dirty="0" smtClean="0"/>
              <a:t>了解用户的需求、反应、情感</a:t>
            </a: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 smtClean="0">
                <a:solidFill>
                  <a:srgbClr val="FF0000"/>
                </a:solidFill>
              </a:rPr>
              <a:t>app</a:t>
            </a:r>
            <a:r>
              <a:rPr lang="zh-CN" altLang="en-US" b="1" dirty="0" smtClean="0">
                <a:solidFill>
                  <a:srgbClr val="FF0000"/>
                </a:solidFill>
              </a:rPr>
              <a:t>描述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-&gt;  </a:t>
            </a:r>
            <a:r>
              <a:rPr lang="zh-CN" altLang="en-US" dirty="0" smtClean="0"/>
              <a:t>需求分析，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相似度分析等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681990" y="4110990"/>
            <a:ext cx="4610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TODO : </a:t>
            </a:r>
            <a:r>
              <a:rPr lang="zh-CN" altLang="en-US">
                <a:solidFill>
                  <a:srgbClr val="FF0000"/>
                </a:solidFill>
              </a:rPr>
              <a:t>对比突出自己的创新之处 ？</a:t>
            </a:r>
            <a:r>
              <a:rPr lang="en-US" altLang="zh-CN">
                <a:solidFill>
                  <a:srgbClr val="FF0000"/>
                </a:solidFill>
              </a:rPr>
              <a:t>How ?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 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12420" y="1311910"/>
            <a:ext cx="63373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思想：（决策角度）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528" y="1268084"/>
            <a:ext cx="83632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 smtClean="0"/>
              <a:t>app</a:t>
            </a:r>
            <a:r>
              <a:rPr lang="zh-CN" altLang="en-US" dirty="0" smtClean="0"/>
              <a:t>描述的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个特点</a:t>
            </a:r>
            <a:r>
              <a:rPr lang="zh-CN" altLang="en-US" dirty="0" smtClean="0"/>
              <a:t>：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抽象程度高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相对稳定性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反映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提供者的决策，强调</a:t>
            </a:r>
            <a:endParaRPr lang="zh-CN" alt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 smtClean="0"/>
          </a:p>
          <a:p>
            <a:endParaRPr lang="zh-CN" altLang="en-US" dirty="0" smtClean="0"/>
          </a:p>
        </p:txBody>
      </p:sp>
      <p:pic>
        <p:nvPicPr>
          <p:cNvPr id="27652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898" y="3839528"/>
            <a:ext cx="5505450" cy="2181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883" y="2226945"/>
            <a:ext cx="2768600" cy="3794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830705" y="6021070"/>
            <a:ext cx="2115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</a:t>
            </a:r>
            <a:r>
              <a:rPr lang="zh-CN" altLang="en-US" sz="1400"/>
              <a:t>亚马逊</a:t>
            </a:r>
            <a:r>
              <a:rPr lang="en-US" altLang="zh-CN" sz="1400"/>
              <a:t>app</a:t>
            </a:r>
            <a:r>
              <a:rPr lang="zh-CN" altLang="en-US" sz="1400"/>
              <a:t>的描述</a:t>
            </a:r>
            <a:endParaRPr lang="zh-CN" altLang="en-US" sz="1400"/>
          </a:p>
        </p:txBody>
      </p:sp>
      <p:sp>
        <p:nvSpPr>
          <p:cNvPr id="7" name="文本框 6"/>
          <p:cNvSpPr txBox="1"/>
          <p:nvPr/>
        </p:nvSpPr>
        <p:spPr>
          <a:xfrm>
            <a:off x="6118225" y="6049645"/>
            <a:ext cx="2115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2</a:t>
            </a:r>
            <a:r>
              <a:rPr lang="zh-CN" altLang="en-US" sz="1400"/>
              <a:t>：亚马逊</a:t>
            </a:r>
            <a:r>
              <a:rPr lang="en-US" altLang="zh-CN" sz="1400"/>
              <a:t>app</a:t>
            </a:r>
            <a:r>
              <a:rPr lang="zh-CN" altLang="en-US" sz="1400"/>
              <a:t>的评论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9698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6248" y="1492250"/>
            <a:ext cx="8231187" cy="4733925"/>
          </a:xfrm>
        </p:spPr>
      </p:pic>
      <p:sp>
        <p:nvSpPr>
          <p:cNvPr id="3" name="文本框 2"/>
          <p:cNvSpPr txBox="1"/>
          <p:nvPr/>
        </p:nvSpPr>
        <p:spPr>
          <a:xfrm>
            <a:off x="2322830" y="6356350"/>
            <a:ext cx="43389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图</a:t>
            </a:r>
            <a:r>
              <a:rPr lang="en-US" altLang="zh-CN" sz="1600"/>
              <a:t>1</a:t>
            </a:r>
            <a:r>
              <a:rPr lang="zh-CN" altLang="en-US" sz="1600"/>
              <a:t>：</a:t>
            </a:r>
            <a:r>
              <a:rPr lang="zh-CN" altLang="en-US" sz="1600">
                <a:sym typeface="+mn-ea"/>
              </a:rPr>
              <a:t>提供者</a:t>
            </a:r>
            <a:r>
              <a:rPr lang="zh-CN" altLang="en-US" sz="1600"/>
              <a:t>（或开发者）与用户的关系 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1746" name="对象 19"/>
          <p:cNvGraphicFramePr>
            <a:graphicFrameLocks noChangeAspect="1"/>
          </p:cNvGraphicFramePr>
          <p:nvPr/>
        </p:nvGraphicFramePr>
        <p:xfrm>
          <a:off x="1005682" y="1338263"/>
          <a:ext cx="5871210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438400" imgH="190500" progId="Equation.KSEE3">
                  <p:embed/>
                </p:oleObj>
              </mc:Choice>
              <mc:Fallback>
                <p:oleObj name="" r:id="rId1" imgW="2438400" imgH="190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05682" y="1338263"/>
                        <a:ext cx="5871210" cy="4616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7" name="文本框 3"/>
          <p:cNvSpPr txBox="1"/>
          <p:nvPr/>
        </p:nvSpPr>
        <p:spPr>
          <a:xfrm>
            <a:off x="1005523" y="2214563"/>
            <a:ext cx="6694487" cy="16916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P(topic | app) :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开发者重视（强调）程度。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pop(app) :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整体得到的用户反馈。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假设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</a:rPr>
              <a:t>开发者</a:t>
            </a:r>
            <a:r>
              <a:rPr lang="zh-CN" altLang="en-US" sz="1600" u="sng">
                <a:latin typeface="Arial" panose="020B0604020202020204" pitchFamily="34" charset="0"/>
                <a:ea typeface="宋体" panose="02010600030101010101" pitchFamily="2" charset="-122"/>
              </a:rPr>
              <a:t>强调的产品特色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</a:rPr>
              <a:t>，往往是</a:t>
            </a:r>
            <a:r>
              <a:rPr lang="zh-CN" altLang="en-US" sz="1600" u="sng">
                <a:latin typeface="Arial" panose="020B0604020202020204" pitchFamily="34" charset="0"/>
                <a:ea typeface="宋体" panose="02010600030101010101" pitchFamily="2" charset="-122"/>
              </a:rPr>
              <a:t>吸引用户的主要原因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内容占位符 2"/>
          <p:cNvSpPr>
            <a:spLocks noGrp="1"/>
          </p:cNvSpPr>
          <p:nvPr>
            <p:ph idx="1"/>
          </p:nvPr>
        </p:nvSpPr>
        <p:spPr>
          <a:xfrm>
            <a:off x="541655" y="1269048"/>
            <a:ext cx="7246938" cy="747712"/>
          </a:xfrm>
        </p:spPr>
        <p:txBody>
          <a:bodyPr wrap="square" lIns="91440" tIns="45720" rIns="91440" bIns="45720" anchor="t"/>
          <a:p>
            <a:pPr marL="0" indent="0">
              <a:buNone/>
            </a:pPr>
            <a:r>
              <a:rPr lang="en-US" altLang="zh-CN" sz="1600" b="1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developer </a:t>
            </a:r>
            <a:r>
              <a:rPr lang="zh-CN" altLang="en-US" sz="1600" b="1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实力</a:t>
            </a:r>
            <a:r>
              <a:rPr lang="en-US" altLang="zh-CN" sz="1600" b="1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(strength)</a:t>
            </a:r>
            <a:r>
              <a:rPr lang="zh-CN" altLang="en-US" sz="16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6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开发者</a:t>
            </a:r>
            <a:r>
              <a:rPr lang="en-US" altLang="zh-CN" sz="16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 </a:t>
            </a:r>
            <a:r>
              <a:rPr lang="zh-CN" altLang="en-US" sz="16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在某个 </a:t>
            </a:r>
            <a:r>
              <a:rPr lang="en-US" altLang="zh-CN" sz="16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topic </a:t>
            </a:r>
            <a:r>
              <a:rPr lang="zh-CN" altLang="en-US" sz="16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下的</a:t>
            </a:r>
            <a:r>
              <a:rPr lang="zh-CN" altLang="en-US" sz="1600" u="sng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实力量化</a:t>
            </a:r>
            <a:r>
              <a:rPr lang="zh-CN" altLang="en-US" sz="16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</a:t>
            </a:r>
            <a:r>
              <a:rPr lang="en-US" altLang="zh-CN" sz="16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  </a:t>
            </a:r>
            <a:endParaRPr lang="en-US" altLang="zh-CN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4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b="1" kern="1200" baseline="-25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795" name="文本框 6"/>
          <p:cNvSpPr txBox="1"/>
          <p:nvPr/>
        </p:nvSpPr>
        <p:spPr>
          <a:xfrm>
            <a:off x="540068" y="5239385"/>
            <a:ext cx="2943225" cy="1157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符号说明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en-US" altLang="zh-CN" sz="1400" b="1" baseline="-250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(topic|app)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app</a:t>
            </a:r>
            <a:r>
              <a:rPr lang="en-US" altLang="zh-CN" sz="1400" baseline="-250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下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topic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的概率。</a:t>
            </a:r>
            <a:endParaRPr lang="zh-CN" altLang="en-US" sz="1400" baseline="-25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d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表示开发者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D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表示开发者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d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开发的产品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集合。</a:t>
            </a:r>
            <a:endParaRPr lang="zh-CN" altLang="en-US" sz="1400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3796" name="对象 3"/>
          <p:cNvGraphicFramePr>
            <a:graphicFrameLocks noChangeAspect="1"/>
          </p:cNvGraphicFramePr>
          <p:nvPr/>
        </p:nvGraphicFramePr>
        <p:xfrm>
          <a:off x="606743" y="2016760"/>
          <a:ext cx="5033962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3441700" imgH="736600" progId="Equation.KSEE3">
                  <p:embed/>
                </p:oleObj>
              </mc:Choice>
              <mc:Fallback>
                <p:oleObj name="" r:id="rId1" imgW="3441700" imgH="736600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6743" y="2016760"/>
                        <a:ext cx="5033962" cy="1074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797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155" y="3870960"/>
            <a:ext cx="4638675" cy="2525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标题 2"/>
          <p:cNvSpPr>
            <a:spLocks noGrp="1"/>
          </p:cNvSpPr>
          <p:nvPr/>
        </p:nvSpPr>
        <p:spPr>
          <a:xfrm>
            <a:off x="960448" y="0"/>
            <a:ext cx="77263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1294</Words>
  <Application>WPS 演示</Application>
  <PresentationFormat>全屏显示(4:3)</PresentationFormat>
  <Paragraphs>141</Paragraphs>
  <Slides>16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16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Times New Roman</vt:lpstr>
      <vt:lpstr>Calibri</vt:lpstr>
      <vt:lpstr>华文新魏</vt:lpstr>
      <vt:lpstr>Symbol</vt:lpstr>
      <vt:lpstr>CMR10</vt:lpstr>
      <vt:lpstr>Arial Unicode MS</vt:lpstr>
      <vt:lpstr>Segoe Print</vt:lpstr>
      <vt:lpstr>黑体</vt:lpstr>
      <vt:lpstr>Office 主题​​</vt:lpstr>
      <vt:lpstr>1_Office 主题​​</vt:lpstr>
      <vt:lpstr>2_Office 主题​​</vt:lpstr>
      <vt:lpstr>3_Office 主题​​</vt:lpstr>
      <vt:lpstr>6_Office 主题​​</vt:lpstr>
      <vt:lpstr>7_Office 主题​​</vt:lpstr>
      <vt:lpstr>4_Office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An Adaptive Framework for RDF Stream Processing</vt:lpstr>
      <vt:lpstr>Contents</vt:lpstr>
      <vt:lpstr>Introduction</vt:lpstr>
      <vt:lpstr>介绍 </vt:lpstr>
      <vt:lpstr>介绍 - 背景</vt:lpstr>
      <vt:lpstr>介绍</vt:lpstr>
      <vt:lpstr>模型</vt:lpstr>
      <vt:lpstr>模型</vt:lpstr>
      <vt:lpstr>模型</vt:lpstr>
      <vt:lpstr>模型</vt:lpstr>
      <vt:lpstr>模型</vt:lpstr>
      <vt:lpstr>模型</vt:lpstr>
      <vt:lpstr>RDF Stream &amp;&amp; C-SPARQL</vt:lpstr>
      <vt:lpstr>研究路线</vt:lpstr>
      <vt:lpstr>Conclusion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ZZ</dc:creator>
  <cp:lastModifiedBy>wang</cp:lastModifiedBy>
  <cp:revision>678</cp:revision>
  <dcterms:created xsi:type="dcterms:W3CDTF">2013-09-17T06:24:00Z</dcterms:created>
  <dcterms:modified xsi:type="dcterms:W3CDTF">2017-09-18T08:15:29Z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